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60" r:id="rId24"/>
  </p:sldIdLst>
  <p:sldSz cx="12192000" cy="6858000"/>
  <p:notesSz cx="6858000" cy="9144000"/>
  <p:embeddedFontLs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99" d="100"/>
          <a:sy n="99" d="100"/>
        </p:scale>
        <p:origin x="18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50179"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50CF854E-A24F-4032-9302-9AA5C5E35804}" type="slidenum">
              <a:rPr lang="en-US" altLang="en-US">
                <a:latin typeface="Arial" panose="020B0604020202020204" pitchFamily="34" charset="0"/>
              </a:rPr>
              <a:pPr eaLnBrk="1" hangingPunct="1"/>
              <a:t>2</a:t>
            </a:fld>
            <a:endParaRPr lang="en-US" altLang="en-US">
              <a:latin typeface="Arial" panose="020B0604020202020204" pitchFamily="34" charset="0"/>
            </a:endParaRPr>
          </a:p>
        </p:txBody>
      </p:sp>
      <p:sp>
        <p:nvSpPr>
          <p:cNvPr id="38916" name="Rectangle 2"/>
          <p:cNvSpPr>
            <a:spLocks noGrp="1" noRot="1" noChangeAspect="1" noChangeArrowheads="1" noTextEdit="1"/>
          </p:cNvSpPr>
          <p:nvPr>
            <p:ph type="sldImg"/>
          </p:nvPr>
        </p:nvSpPr>
        <p:spPr>
          <a:xfrm>
            <a:off x="381000" y="685800"/>
            <a:ext cx="6096000" cy="3429000"/>
          </a:xfrm>
          <a:ln/>
        </p:spPr>
      </p:sp>
      <p:sp>
        <p:nvSpPr>
          <p:cNvPr id="389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11150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51203"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35E24FC3-AD1C-4155-953F-78FC9AB22AEA}" type="slidenum">
              <a:rPr lang="en-US" altLang="en-US">
                <a:latin typeface="Arial" panose="020B0604020202020204" pitchFamily="34" charset="0"/>
              </a:rPr>
              <a:pPr eaLnBrk="1" hangingPunct="1"/>
              <a:t>22</a:t>
            </a:fld>
            <a:endParaRPr lang="en-US" altLang="en-US">
              <a:latin typeface="Arial" panose="020B0604020202020204" pitchFamily="34" charset="0"/>
            </a:endParaRPr>
          </a:p>
        </p:txBody>
      </p:sp>
      <p:sp>
        <p:nvSpPr>
          <p:cNvPr id="39940" name="Rectangle 2"/>
          <p:cNvSpPr>
            <a:spLocks noGrp="1" noRot="1" noChangeAspect="1" noChangeArrowheads="1" noTextEdit="1"/>
          </p:cNvSpPr>
          <p:nvPr>
            <p:ph type="sldImg"/>
          </p:nvPr>
        </p:nvSpPr>
        <p:spPr>
          <a:xfrm>
            <a:off x="381000" y="685800"/>
            <a:ext cx="6096000" cy="3429000"/>
          </a:xfrm>
          <a:ln/>
        </p:spPr>
      </p:sp>
      <p:sp>
        <p:nvSpPr>
          <p:cNvPr id="399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95615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Packaging and Deploying / Session 09</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Packaging and Deploying / Session 09</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Packaging and Deploying / Session 09</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bg1"/>
                </a:solidFill>
              </a:rPr>
              <a:t>Session 09</a:t>
            </a:r>
            <a:endParaRPr lang="en-US" sz="4800" b="1" i="0" u="none" strike="noStrike" cap="none" dirty="0">
              <a:solidFill>
                <a:schemeClr val="bg1"/>
              </a:solidFill>
              <a:sym typeface="Arial"/>
            </a:endParaRPr>
          </a:p>
          <a:p>
            <a:pPr algn="ctr"/>
            <a:r>
              <a:rPr lang="en-US" altLang="en-US" sz="4000" dirty="0">
                <a:solidFill>
                  <a:schemeClr val="bg1"/>
                </a:solidFill>
              </a:rPr>
              <a:t>Packaging and Deploying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t>Merge Modules</a:t>
            </a:r>
          </a:p>
        </p:txBody>
      </p:sp>
      <p:sp>
        <p:nvSpPr>
          <p:cNvPr id="23555" name="Content Placeholder 2"/>
          <p:cNvSpPr>
            <a:spLocks noGrp="1"/>
          </p:cNvSpPr>
          <p:nvPr>
            <p:ph type="body" idx="1"/>
          </p:nvPr>
        </p:nvSpPr>
        <p:spPr/>
        <p:txBody>
          <a:bodyPr/>
          <a:lstStyle/>
          <a:p>
            <a:pPr eaLnBrk="1" hangingPunct="1"/>
            <a:r>
              <a:rPr lang="en-US" altLang="en-US" sz="2400"/>
              <a:t>A merge module consists of different shared components, which are used by various application. It is a package that consists of component related registry entries and the setup logic.</a:t>
            </a:r>
          </a:p>
          <a:p>
            <a:pPr eaLnBrk="1" hangingPunct="1"/>
            <a:r>
              <a:rPr lang="en-US" altLang="en-US" sz="2400"/>
              <a:t>A merge module consists of three main component</a:t>
            </a:r>
          </a:p>
          <a:p>
            <a:pPr lvl="1" eaLnBrk="1" hangingPunct="1"/>
            <a:r>
              <a:rPr lang="en-US" altLang="en-US"/>
              <a:t>Merge Module Database: Consists of installation properties and setup logic</a:t>
            </a:r>
          </a:p>
          <a:p>
            <a:pPr lvl="1" eaLnBrk="1" hangingPunct="1"/>
            <a:r>
              <a:rPr lang="en-US" altLang="en-US"/>
              <a:t>Merge Module Summary Information Stream Reference; provides details of the module.</a:t>
            </a:r>
          </a:p>
          <a:p>
            <a:pPr lvl="1" eaLnBrk="1" hangingPunct="1"/>
            <a:r>
              <a:rPr lang="en-US" altLang="en-US"/>
              <a:t>MergeModule.CAB file. Consists of all the files required by the application related components.</a:t>
            </a:r>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1359017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smtClean="0"/>
              <a:t>Deployment Project</a:t>
            </a:r>
          </a:p>
        </p:txBody>
      </p:sp>
      <p:sp>
        <p:nvSpPr>
          <p:cNvPr id="2" name="Text Placeholder 1"/>
          <p:cNvSpPr>
            <a:spLocks noGrp="1"/>
          </p:cNvSpPr>
          <p:nvPr>
            <p:ph type="body" idx="1"/>
          </p:nvPr>
        </p:nvSpPr>
        <p:spPr/>
        <p:txBody>
          <a:bodyPr/>
          <a:lstStyle/>
          <a:p>
            <a:endParaRPr lang="en-US"/>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066801"/>
            <a:ext cx="6172200" cy="443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1311280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sz="3200" b="1"/>
              <a:t>Adding Files to the Deployment Project</a:t>
            </a:r>
          </a:p>
        </p:txBody>
      </p:sp>
      <p:sp>
        <p:nvSpPr>
          <p:cNvPr id="2" name="Text Placeholder 1"/>
          <p:cNvSpPr>
            <a:spLocks noGrp="1"/>
          </p:cNvSpPr>
          <p:nvPr>
            <p:ph type="body" idx="1"/>
          </p:nvPr>
        </p:nvSpPr>
        <p:spPr/>
        <p:txBody>
          <a:bodyPr/>
          <a:lstStyle/>
          <a:p>
            <a:endParaRPr lang="en-US"/>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14401"/>
            <a:ext cx="4572000" cy="534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3715032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t>Installation Editors</a:t>
            </a:r>
          </a:p>
        </p:txBody>
      </p:sp>
      <p:sp>
        <p:nvSpPr>
          <p:cNvPr id="2" name="Text Placeholder 1"/>
          <p:cNvSpPr>
            <a:spLocks noGrp="1"/>
          </p:cNvSpPr>
          <p:nvPr>
            <p:ph type="body" idx="1"/>
          </p:nvPr>
        </p:nvSpPr>
        <p:spPr/>
        <p:txBody>
          <a:bodyPr/>
          <a:lstStyle/>
          <a:p>
            <a:endParaRPr lang="en-US"/>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66800"/>
            <a:ext cx="45720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3104492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t>File System Editor</a:t>
            </a:r>
          </a:p>
        </p:txBody>
      </p:sp>
      <p:sp>
        <p:nvSpPr>
          <p:cNvPr id="2" name="Text Placeholder 1"/>
          <p:cNvSpPr>
            <a:spLocks noGrp="1"/>
          </p:cNvSpPr>
          <p:nvPr>
            <p:ph type="body"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1" y="1752601"/>
            <a:ext cx="473392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2209800"/>
            <a:ext cx="405765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846348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amond(in)">
                                      <p:cBhvr>
                                        <p:cTn id="7" dur="20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smtClean="0"/>
              <a:t>Registry Editor</a:t>
            </a:r>
          </a:p>
        </p:txBody>
      </p:sp>
      <p:sp>
        <p:nvSpPr>
          <p:cNvPr id="2" name="Text Placeholder 1"/>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1200"/>
            <a:ext cx="43434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057401"/>
            <a:ext cx="52197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485326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heckerboard(across)">
                                      <p:cBhvr>
                                        <p:cTn id="7" dur="500"/>
                                        <p:tgtEl>
                                          <p:spTgt spid="2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checkerboard(across)">
                                      <p:cBhvr>
                                        <p:cTn id="1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mtClean="0"/>
              <a:t>File Types Editor</a:t>
            </a:r>
          </a:p>
        </p:txBody>
      </p:sp>
      <p:sp>
        <p:nvSpPr>
          <p:cNvPr id="2" name="Text Placeholder 1"/>
          <p:cNvSpPr>
            <a:spLocks noGrp="1"/>
          </p:cNvSpPr>
          <p:nvPr>
            <p:ph type="body"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028700"/>
            <a:ext cx="5334000"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1752601"/>
            <a:ext cx="6372225"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372193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box(in)">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smtClean="0"/>
              <a:t>User Interface Editor</a:t>
            </a:r>
          </a:p>
        </p:txBody>
      </p:sp>
      <p:sp>
        <p:nvSpPr>
          <p:cNvPr id="2" name="Text Placeholder 1"/>
          <p:cNvSpPr>
            <a:spLocks noGrp="1"/>
          </p:cNvSpPr>
          <p:nvPr>
            <p:ph type="body"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1905001"/>
            <a:ext cx="4333875"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14401"/>
            <a:ext cx="5867400" cy="530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234112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checkerboard(across)">
                                      <p:cBhvr>
                                        <p:cTn id="1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mtClean="0"/>
              <a:t>Custom Actions Editor</a:t>
            </a:r>
          </a:p>
        </p:txBody>
      </p:sp>
      <p:sp>
        <p:nvSpPr>
          <p:cNvPr id="2" name="Text Placeholder 1"/>
          <p:cNvSpPr>
            <a:spLocks noGrp="1"/>
          </p:cNvSpPr>
          <p:nvPr>
            <p:ph type="body"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057400"/>
            <a:ext cx="421005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066801"/>
            <a:ext cx="64770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778728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 calcmode="lin" valueType="num">
                                      <p:cBhvr additive="base">
                                        <p:cTn id="12" dur="500" fill="hold"/>
                                        <p:tgtEl>
                                          <p:spTgt spid="5123"/>
                                        </p:tgtEl>
                                        <p:attrNameLst>
                                          <p:attrName>ppt_x</p:attrName>
                                        </p:attrNameLst>
                                      </p:cBhvr>
                                      <p:tavLst>
                                        <p:tav tm="0">
                                          <p:val>
                                            <p:strVal val="#ppt_x"/>
                                          </p:val>
                                        </p:tav>
                                        <p:tav tm="100000">
                                          <p:val>
                                            <p:strVal val="#ppt_x"/>
                                          </p:val>
                                        </p:tav>
                                      </p:tavLst>
                                    </p:anim>
                                    <p:anim calcmode="lin" valueType="num">
                                      <p:cBhvr additive="base">
                                        <p:cTn id="13"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smtClean="0"/>
              <a:t>Launch Condition</a:t>
            </a:r>
          </a:p>
        </p:txBody>
      </p:sp>
      <p:sp>
        <p:nvSpPr>
          <p:cNvPr id="2" name="Text Placeholder 1"/>
          <p:cNvSpPr>
            <a:spLocks noGrp="1"/>
          </p:cNvSpPr>
          <p:nvPr>
            <p:ph type="body"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143000"/>
            <a:ext cx="5715000" cy="497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2344739"/>
            <a:ext cx="6296025"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474231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diamond(in)">
                                      <p:cBhvr>
                                        <p:cTn id="12" dur="20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t>Objectives</a:t>
            </a:r>
          </a:p>
        </p:txBody>
      </p:sp>
      <p:sp>
        <p:nvSpPr>
          <p:cNvPr id="15363" name="Rectangle 3"/>
          <p:cNvSpPr>
            <a:spLocks noGrp="1" noChangeArrowheads="1"/>
          </p:cNvSpPr>
          <p:nvPr>
            <p:ph type="body" idx="1"/>
          </p:nvPr>
        </p:nvSpPr>
        <p:spPr/>
        <p:txBody>
          <a:bodyPr/>
          <a:lstStyle/>
          <a:p>
            <a:pPr eaLnBrk="1" hangingPunct="1"/>
            <a:r>
              <a:rPr lang="en-US" altLang="en-US" smtClean="0"/>
              <a:t>Packaging and Deploying</a:t>
            </a:r>
          </a:p>
          <a:p>
            <a:pPr eaLnBrk="1" hangingPunct="1"/>
            <a:r>
              <a:rPr lang="en-US" altLang="en-US" smtClean="0"/>
              <a:t>Modes of Packaging</a:t>
            </a:r>
          </a:p>
          <a:p>
            <a:pPr eaLnBrk="1" hangingPunct="1"/>
            <a:r>
              <a:rPr lang="en-US" altLang="en-US" smtClean="0"/>
              <a:t>Deploying Application</a:t>
            </a:r>
          </a:p>
          <a:p>
            <a:pPr eaLnBrk="1" hangingPunct="1"/>
            <a:r>
              <a:rPr lang="en-US" altLang="en-US" smtClean="0"/>
              <a:t>Installation Editors</a:t>
            </a:r>
          </a:p>
          <a:p>
            <a:pPr eaLnBrk="1" hangingPunct="1"/>
            <a:r>
              <a:rPr lang="en-US" altLang="en-US" smtClean="0"/>
              <a:t>ClickOnce Deployment</a:t>
            </a:r>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091163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209800"/>
            <a:ext cx="33909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p:cNvSpPr>
            <a:spLocks noGrp="1"/>
          </p:cNvSpPr>
          <p:nvPr>
            <p:ph type="title"/>
          </p:nvPr>
        </p:nvSpPr>
        <p:spPr/>
        <p:txBody>
          <a:bodyPr/>
          <a:lstStyle/>
          <a:p>
            <a:pPr eaLnBrk="1" hangingPunct="1"/>
            <a:r>
              <a:rPr lang="en-US" altLang="en-US" smtClean="0"/>
              <a:t>ClickOnce Deployment</a:t>
            </a:r>
          </a:p>
        </p:txBody>
      </p:sp>
      <p:sp>
        <p:nvSpPr>
          <p:cNvPr id="33796" name="Content Placeholder 2"/>
          <p:cNvSpPr>
            <a:spLocks noGrp="1"/>
          </p:cNvSpPr>
          <p:nvPr>
            <p:ph type="body" idx="1"/>
          </p:nvPr>
        </p:nvSpPr>
        <p:spPr/>
        <p:txBody>
          <a:bodyPr/>
          <a:lstStyle/>
          <a:p>
            <a:pPr eaLnBrk="1" hangingPunct="1"/>
            <a:r>
              <a:rPr lang="en-US" altLang="en-US" smtClean="0"/>
              <a:t>ClickOnce deployment is a technology, which allows you to create auto-updating applications. The technology makes it easier to install and upgrade the software on the target machine.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657600"/>
            <a:ext cx="26098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977864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ox(in)">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z="3200" b="1"/>
              <a:t>Publishing the ClickOnce Application</a:t>
            </a:r>
          </a:p>
        </p:txBody>
      </p:sp>
      <p:sp>
        <p:nvSpPr>
          <p:cNvPr id="2" name="Text Placeholder 1"/>
          <p:cNvSpPr>
            <a:spLocks noGrp="1"/>
          </p:cNvSpPr>
          <p:nvPr>
            <p:ph type="body" idx="1"/>
          </p:nvPr>
        </p:nvSpPr>
        <p:spPr/>
        <p:txBody>
          <a:bodyPr/>
          <a:lstStyle/>
          <a:p>
            <a:endParaRPr lang="en-US"/>
          </a:p>
        </p:txBody>
      </p:sp>
      <p:sp>
        <p:nvSpPr>
          <p:cNvPr id="3" name="Footer Placeholder 2"/>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246096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smtClean="0"/>
              <a:t>Summary and Workshop</a:t>
            </a:r>
          </a:p>
        </p:txBody>
      </p:sp>
      <p:sp>
        <p:nvSpPr>
          <p:cNvPr id="35843" name="Rectangle 3"/>
          <p:cNvSpPr>
            <a:spLocks noGrp="1" noChangeArrowheads="1"/>
          </p:cNvSpPr>
          <p:nvPr>
            <p:ph type="body" idx="1"/>
          </p:nvPr>
        </p:nvSpPr>
        <p:spPr/>
        <p:txBody>
          <a:bodyPr/>
          <a:lstStyle/>
          <a:p>
            <a:pPr eaLnBrk="1" hangingPunct="1"/>
            <a:r>
              <a:rPr lang="en-US" altLang="en-US" dirty="0" smtClean="0"/>
              <a:t>Packaging and Deploying</a:t>
            </a:r>
          </a:p>
          <a:p>
            <a:pPr eaLnBrk="1" hangingPunct="1"/>
            <a:r>
              <a:rPr lang="en-US" altLang="en-US" dirty="0" smtClean="0"/>
              <a:t>Modes of Packaging</a:t>
            </a:r>
          </a:p>
          <a:p>
            <a:pPr eaLnBrk="1" hangingPunct="1"/>
            <a:r>
              <a:rPr lang="en-US" altLang="en-US" dirty="0" smtClean="0"/>
              <a:t>Deploying Application</a:t>
            </a:r>
          </a:p>
          <a:p>
            <a:pPr eaLnBrk="1" hangingPunct="1"/>
            <a:r>
              <a:rPr lang="en-US" altLang="en-US" dirty="0" smtClean="0"/>
              <a:t>Installation Editors</a:t>
            </a:r>
          </a:p>
          <a:p>
            <a:pPr eaLnBrk="1" hangingPunct="1"/>
            <a:r>
              <a:rPr lang="en-US" altLang="en-US" dirty="0" err="1" smtClean="0"/>
              <a:t>ClickOnce</a:t>
            </a:r>
            <a:r>
              <a:rPr lang="en-US" altLang="en-US" dirty="0" smtClean="0"/>
              <a:t> Deployment</a:t>
            </a:r>
          </a:p>
          <a:p>
            <a:pPr eaLnBrk="1" hangingPunct="1"/>
            <a:endParaRPr lang="en-US" altLang="en-US" dirty="0" smtClean="0"/>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456734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mtClean="0"/>
              <a:t>Packaging and Deploying</a:t>
            </a:r>
          </a:p>
        </p:txBody>
      </p:sp>
      <p:sp>
        <p:nvSpPr>
          <p:cNvPr id="16387" name="Content Placeholder 2"/>
          <p:cNvSpPr>
            <a:spLocks noGrp="1"/>
          </p:cNvSpPr>
          <p:nvPr>
            <p:ph type="body" idx="1"/>
          </p:nvPr>
        </p:nvSpPr>
        <p:spPr/>
        <p:txBody>
          <a:bodyPr/>
          <a:lstStyle/>
          <a:p>
            <a:pPr eaLnBrk="1" hangingPunct="1"/>
            <a:r>
              <a:rPr lang="en-US" altLang="en-US" smtClean="0"/>
              <a:t>Packaging is a process of integrating all the files that make up an application and are required for installing and executing the application.</a:t>
            </a:r>
          </a:p>
          <a:p>
            <a:pPr eaLnBrk="1" hangingPunct="1"/>
            <a:r>
              <a:rPr lang="en-US" altLang="en-US" smtClean="0"/>
              <a:t>Deploying is a process of distributing the application so that it can be installed on the user’s computer.</a:t>
            </a: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3657600"/>
            <a:ext cx="42481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92800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z="2800" b="1"/>
              <a:t>The steps involved in the packaging process</a:t>
            </a:r>
          </a:p>
        </p:txBody>
      </p:sp>
      <p:sp>
        <p:nvSpPr>
          <p:cNvPr id="17411" name="Content Placeholder 2"/>
          <p:cNvSpPr>
            <a:spLocks noGrp="1"/>
          </p:cNvSpPr>
          <p:nvPr>
            <p:ph type="body" idx="1"/>
          </p:nvPr>
        </p:nvSpPr>
        <p:spPr/>
        <p:txBody>
          <a:bodyPr/>
          <a:lstStyle/>
          <a:p>
            <a:pPr eaLnBrk="1" hangingPunct="1"/>
            <a:r>
              <a:rPr lang="en-US" altLang="en-US" smtClean="0"/>
              <a:t>Determine the Files You Want to Distribute</a:t>
            </a:r>
          </a:p>
          <a:p>
            <a:pPr eaLnBrk="1" hangingPunct="1"/>
            <a:r>
              <a:rPr lang="en-US" altLang="en-US" smtClean="0"/>
              <a:t>Create Dependency Files for Application’s Components</a:t>
            </a:r>
          </a:p>
          <a:p>
            <a:pPr eaLnBrk="1" hangingPunct="1"/>
            <a:r>
              <a:rPr lang="en-US" altLang="en-US" smtClean="0"/>
              <a:t>Determine Where to Install Files on the User’s Computer</a:t>
            </a:r>
          </a:p>
          <a:p>
            <a:pPr eaLnBrk="1" hangingPunct="1"/>
            <a:r>
              <a:rPr lang="en-US" altLang="en-US" smtClean="0"/>
              <a:t>Create Your Package</a:t>
            </a:r>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4116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t>Deployment</a:t>
            </a:r>
          </a:p>
        </p:txBody>
      </p:sp>
      <p:sp>
        <p:nvSpPr>
          <p:cNvPr id="18435" name="Content Placeholder 2"/>
          <p:cNvSpPr>
            <a:spLocks noGrp="1"/>
          </p:cNvSpPr>
          <p:nvPr>
            <p:ph type="body" idx="1"/>
          </p:nvPr>
        </p:nvSpPr>
        <p:spPr/>
        <p:txBody>
          <a:bodyPr/>
          <a:lstStyle/>
          <a:p>
            <a:pPr eaLnBrk="1" hangingPunct="1"/>
            <a:r>
              <a:rPr lang="en-US" altLang="en-US" smtClean="0"/>
              <a:t>Deployment allows you to distribute your application once it is built. These applications are installed on the target computer. Wherever you deploy an application, it is deployed in the form of assemblies. You can deploy an assembly as DLL or EXE files. There are many methods of deploying assemblies.</a:t>
            </a:r>
          </a:p>
          <a:p>
            <a:pPr lvl="1" eaLnBrk="1" hangingPunct="1"/>
            <a:r>
              <a:rPr lang="en-US" altLang="en-US" smtClean="0"/>
              <a:t>XCOPY</a:t>
            </a:r>
          </a:p>
          <a:p>
            <a:pPr lvl="1" eaLnBrk="1" hangingPunct="1"/>
            <a:r>
              <a:rPr lang="en-US" altLang="en-US" smtClean="0"/>
              <a:t>GACUTIL.exe</a:t>
            </a:r>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794709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t>Deployment Features</a:t>
            </a:r>
          </a:p>
        </p:txBody>
      </p:sp>
      <p:sp>
        <p:nvSpPr>
          <p:cNvPr id="19459" name="Content Placeholder 2"/>
          <p:cNvSpPr>
            <a:spLocks noGrp="1"/>
          </p:cNvSpPr>
          <p:nvPr>
            <p:ph type="body" idx="1"/>
          </p:nvPr>
        </p:nvSpPr>
        <p:spPr/>
        <p:txBody>
          <a:bodyPr/>
          <a:lstStyle/>
          <a:p>
            <a:pPr eaLnBrk="1" hangingPunct="1"/>
            <a:r>
              <a:rPr lang="en-US" altLang="en-US" smtClean="0"/>
              <a:t>No-impact Applications</a:t>
            </a:r>
          </a:p>
          <a:p>
            <a:pPr eaLnBrk="1" hangingPunct="1"/>
            <a:r>
              <a:rPr lang="en-US" altLang="en-US" smtClean="0"/>
              <a:t>Private Components by Default</a:t>
            </a:r>
          </a:p>
          <a:p>
            <a:pPr eaLnBrk="1" hangingPunct="1"/>
            <a:r>
              <a:rPr lang="en-US" altLang="en-US" smtClean="0"/>
              <a:t>Integration with Microsoft Windows Installer</a:t>
            </a:r>
          </a:p>
          <a:p>
            <a:pPr eaLnBrk="1" hangingPunct="1"/>
            <a:r>
              <a:rPr lang="en-US" altLang="en-US" smtClean="0"/>
              <a:t>Enterprise Deployment</a:t>
            </a:r>
          </a:p>
          <a:p>
            <a:pPr eaLnBrk="1" hangingPunct="1"/>
            <a:r>
              <a:rPr lang="en-US" altLang="en-US" smtClean="0"/>
              <a:t>ClickOnce Deployment</a:t>
            </a:r>
          </a:p>
        </p:txBody>
      </p:sp>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306066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z="3200" b="1"/>
              <a:t>Ways of Packaging an Application</a:t>
            </a:r>
          </a:p>
        </p:txBody>
      </p:sp>
      <p:sp>
        <p:nvSpPr>
          <p:cNvPr id="20483" name="Content Placeholder 2"/>
          <p:cNvSpPr>
            <a:spLocks noGrp="1"/>
          </p:cNvSpPr>
          <p:nvPr>
            <p:ph type="body" idx="1"/>
          </p:nvPr>
        </p:nvSpPr>
        <p:spPr/>
        <p:txBody>
          <a:bodyPr/>
          <a:lstStyle/>
          <a:p>
            <a:pPr eaLnBrk="1" hangingPunct="1"/>
            <a:r>
              <a:rPr lang="en-US" altLang="en-US" smtClean="0"/>
              <a:t>Packaging an application involves integrating all the necessary files of the application into a single package. You can package an application in three ways are:</a:t>
            </a: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276600"/>
            <a:ext cx="510540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168977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t>Installer Files </a:t>
            </a:r>
          </a:p>
        </p:txBody>
      </p:sp>
      <p:sp>
        <p:nvSpPr>
          <p:cNvPr id="21507" name="Content Placeholder 2"/>
          <p:cNvSpPr>
            <a:spLocks noGrp="1"/>
          </p:cNvSpPr>
          <p:nvPr>
            <p:ph type="body" idx="1"/>
          </p:nvPr>
        </p:nvSpPr>
        <p:spPr/>
        <p:txBody>
          <a:bodyPr/>
          <a:lstStyle/>
          <a:p>
            <a:pPr eaLnBrk="1" hangingPunct="1"/>
            <a:r>
              <a:rPr lang="en-US" altLang="en-US" smtClean="0"/>
              <a:t>Windows Installer uses .msi file, which is a file format of a package. This .msi file contains information about the application and its installion.</a:t>
            </a: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3657601"/>
            <a:ext cx="57626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2406453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smtClean="0"/>
              <a:t>Cab File Project</a:t>
            </a:r>
          </a:p>
        </p:txBody>
      </p:sp>
      <p:sp>
        <p:nvSpPr>
          <p:cNvPr id="22531" name="Content Placeholder 2"/>
          <p:cNvSpPr>
            <a:spLocks noGrp="1"/>
          </p:cNvSpPr>
          <p:nvPr>
            <p:ph type="body" idx="1"/>
          </p:nvPr>
        </p:nvSpPr>
        <p:spPr/>
        <p:txBody>
          <a:bodyPr/>
          <a:lstStyle/>
          <a:p>
            <a:pPr eaLnBrk="1" hangingPunct="1"/>
            <a:r>
              <a:rPr lang="en-US" altLang="en-US" smtClean="0"/>
              <a:t>A .cab file is a cabinet file, which is used to download components using a Web browser or using a removable media. It is similar to a zip file that compresses multiple files into an easily accessible and installable package.</a:t>
            </a:r>
          </a:p>
          <a:p>
            <a:pPr eaLnBrk="1" hangingPunct="1"/>
            <a:r>
              <a:rPr lang="en-US" altLang="en-US" smtClean="0"/>
              <a:t>Restrictions</a:t>
            </a:r>
          </a:p>
          <a:p>
            <a:pPr lvl="1" eaLnBrk="1" hangingPunct="1"/>
            <a:r>
              <a:rPr lang="en-US" altLang="en-US" smtClean="0"/>
              <a:t>Only a single assembly file can be packaged in a single .cab file.</a:t>
            </a:r>
          </a:p>
          <a:p>
            <a:pPr lvl="1" eaLnBrk="1" hangingPunct="1"/>
            <a:r>
              <a:rPr lang="en-US" altLang="en-US" smtClean="0"/>
              <a:t>Names of the assembly and the .cab file must match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1" y="3886200"/>
            <a:ext cx="2771775"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Packaging and Deploying / Session 09</a:t>
            </a:r>
            <a:endParaRPr lang="en-US" dirty="0"/>
          </a:p>
        </p:txBody>
      </p:sp>
    </p:spTree>
    <p:extLst>
      <p:ext uri="{BB962C8B-B14F-4D97-AF65-F5344CB8AC3E}">
        <p14:creationId xmlns:p14="http://schemas.microsoft.com/office/powerpoint/2010/main" val="754503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ox(i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1025</TotalTime>
  <Words>612</Words>
  <Application>Microsoft Office PowerPoint</Application>
  <PresentationFormat>Widescreen</PresentationFormat>
  <Paragraphs>86</Paragraphs>
  <Slides>23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Wingdings</vt:lpstr>
      <vt:lpstr>Arial</vt:lpstr>
      <vt:lpstr>Calibri</vt:lpstr>
      <vt:lpstr>Office Theme</vt:lpstr>
      <vt:lpstr>PowerPoint Presentation</vt:lpstr>
      <vt:lpstr>Objectives</vt:lpstr>
      <vt:lpstr>Packaging and Deploying</vt:lpstr>
      <vt:lpstr>The steps involved in the packaging process</vt:lpstr>
      <vt:lpstr>Deployment</vt:lpstr>
      <vt:lpstr>Deployment Features</vt:lpstr>
      <vt:lpstr>Ways of Packaging an Application</vt:lpstr>
      <vt:lpstr>Installer Files </vt:lpstr>
      <vt:lpstr>Cab File Project</vt:lpstr>
      <vt:lpstr>Merge Modules</vt:lpstr>
      <vt:lpstr>Deployment Project</vt:lpstr>
      <vt:lpstr>Adding Files to the Deployment Project</vt:lpstr>
      <vt:lpstr>Installation Editors</vt:lpstr>
      <vt:lpstr>File System Editor</vt:lpstr>
      <vt:lpstr>Registry Editor</vt:lpstr>
      <vt:lpstr>File Types Editor</vt:lpstr>
      <vt:lpstr>User Interface Editor</vt:lpstr>
      <vt:lpstr>Custom Actions Editor</vt:lpstr>
      <vt:lpstr>Launch Condition</vt:lpstr>
      <vt:lpstr>ClickOnce Deployment</vt:lpstr>
      <vt:lpstr>Publishing the ClickOnce Application</vt:lpstr>
      <vt:lpstr>Summary and 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265</cp:revision>
  <dcterms:modified xsi:type="dcterms:W3CDTF">2018-01-05T04:52:02Z</dcterms:modified>
</cp:coreProperties>
</file>